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1" r:id="rId2"/>
    <p:sldId id="311" r:id="rId3"/>
    <p:sldId id="305" r:id="rId4"/>
    <p:sldId id="304" r:id="rId5"/>
    <p:sldId id="306" r:id="rId6"/>
    <p:sldId id="310" r:id="rId7"/>
    <p:sldId id="303" r:id="rId8"/>
    <p:sldId id="307" r:id="rId9"/>
    <p:sldId id="308" r:id="rId10"/>
    <p:sldId id="302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C69"/>
    <a:srgbClr val="8DB8E9"/>
    <a:srgbClr val="949536"/>
    <a:srgbClr val="DBAA28"/>
    <a:srgbClr val="D98429"/>
    <a:srgbClr val="FFFDE2"/>
    <a:srgbClr val="FFFDDB"/>
    <a:srgbClr val="F4E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1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193347201160523E-2"/>
          <c:y val="3.3029419911236917E-2"/>
          <c:w val="0.906930687797878"/>
          <c:h val="0.76017356928646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Wayne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Cabell County EMS</c:v>
                </c:pt>
                <c:pt idx="1">
                  <c:v>Putnam EMS</c:v>
                </c:pt>
                <c:pt idx="2">
                  <c:v>Monongalia EMS</c:v>
                </c:pt>
                <c:pt idx="3">
                  <c:v>Kanawha County EAA</c:v>
                </c:pt>
                <c:pt idx="4">
                  <c:v>St. Jospeh's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E9-46DE-B7F4-B3783AE87D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Kanawha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Cabell County EMS</c:v>
                </c:pt>
                <c:pt idx="1">
                  <c:v>Putnam EMS</c:v>
                </c:pt>
                <c:pt idx="2">
                  <c:v>Monongalia EMS</c:v>
                </c:pt>
                <c:pt idx="3">
                  <c:v>Kanawha County EAA</c:v>
                </c:pt>
                <c:pt idx="4">
                  <c:v>St. Jospeh's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1">
                  <c:v>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E9-46DE-B7F4-B3783AE87D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Cabell County EMS</c:v>
                </c:pt>
                <c:pt idx="1">
                  <c:v>Putnam EMS</c:v>
                </c:pt>
                <c:pt idx="2">
                  <c:v>Monongalia EMS</c:v>
                </c:pt>
                <c:pt idx="3">
                  <c:v>Kanawha County EAA</c:v>
                </c:pt>
                <c:pt idx="4">
                  <c:v>St. Jospeh's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2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E9-46DE-B7F4-B3783AE87D0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Putnam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Cabell County EMS</c:v>
                </c:pt>
                <c:pt idx="1">
                  <c:v>Putnam EMS</c:v>
                </c:pt>
                <c:pt idx="2">
                  <c:v>Monongalia EMS</c:v>
                </c:pt>
                <c:pt idx="3">
                  <c:v>Kanawha County EAA</c:v>
                </c:pt>
                <c:pt idx="4">
                  <c:v>St. Jospeh's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3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E9-46DE-B7F4-B3783AE87D0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Wirt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Cabell County EMS</c:v>
                </c:pt>
                <c:pt idx="1">
                  <c:v>Putnam EMS</c:v>
                </c:pt>
                <c:pt idx="2">
                  <c:v>Monongalia EMS</c:v>
                </c:pt>
                <c:pt idx="3">
                  <c:v>Kanawha County EAA</c:v>
                </c:pt>
                <c:pt idx="4">
                  <c:v>St. Jospeh's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4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E9-46DE-B7F4-B3783AE87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1762632"/>
        <c:axId val="231765872"/>
      </c:barChart>
      <c:catAx>
        <c:axId val="23176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765872"/>
        <c:crosses val="autoZero"/>
        <c:auto val="1"/>
        <c:lblAlgn val="ctr"/>
        <c:lblOffset val="100"/>
        <c:noMultiLvlLbl val="0"/>
      </c:catAx>
      <c:valAx>
        <c:axId val="23176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762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Medicare and Medicaid Payments</a:t>
            </a:r>
            <a:r>
              <a:rPr lang="en-US" baseline="0" dirty="0"/>
              <a:t> per 911 Transport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344805627293493E-2"/>
          <c:y val="0.10766513293417784"/>
          <c:w val="0.91265519437270648"/>
          <c:h val="0.7217216949348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ALS-Emergency</c:v>
                </c:pt>
                <c:pt idx="1">
                  <c:v>ALS Non-Emergency</c:v>
                </c:pt>
                <c:pt idx="2">
                  <c:v>BLS Emergency</c:v>
                </c:pt>
                <c:pt idx="3">
                  <c:v>BLS Non-Emergency</c:v>
                </c:pt>
                <c:pt idx="4">
                  <c:v>Mileage (Assumes 16 Miles)</c:v>
                </c:pt>
              </c:strCache>
            </c:strRef>
          </c:cat>
          <c:val>
            <c:numRef>
              <c:f>Sheet1!$B$2:$B$6</c:f>
              <c:numCache>
                <c:formatCode>_("$"* #,##0.00_);_("$"* \(#,##0.00\);_("$"* "-"??_);_(@_)</c:formatCode>
                <c:ptCount val="5"/>
                <c:pt idx="0">
                  <c:v>464.18410103999997</c:v>
                </c:pt>
                <c:pt idx="1">
                  <c:v>293.16890592000004</c:v>
                </c:pt>
                <c:pt idx="2">
                  <c:v>390.89187456000008</c:v>
                </c:pt>
                <c:pt idx="3">
                  <c:v>244.30742160000003</c:v>
                </c:pt>
                <c:pt idx="4">
                  <c:v>139.37279999999998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76-40D3-8B69-2755663B5A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815876832111916E-2"/>
                  <c:y val="-6.112469437652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6E-4DF1-8273-10A20A3CC392}"/>
                </c:ext>
              </c:extLst>
            </c:dLbl>
            <c:dLbl>
              <c:idx val="1"/>
              <c:layout>
                <c:manualLayout>
                  <c:x val="-1.3689526099267149E-2"/>
                  <c:y val="-4.6454767726161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6E-4DF1-8273-10A20A3CC392}"/>
                </c:ext>
              </c:extLst>
            </c:dLbl>
            <c:dLbl>
              <c:idx val="2"/>
              <c:layout>
                <c:manualLayout>
                  <c:x val="-1.8252701465689587E-2"/>
                  <c:y val="-5.6234718826405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6E-4DF1-8273-10A20A3CC392}"/>
                </c:ext>
              </c:extLst>
            </c:dLbl>
            <c:dLbl>
              <c:idx val="3"/>
              <c:layout>
                <c:manualLayout>
                  <c:x val="-1.9773759921163661E-2"/>
                  <c:y val="-5.623471882640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6E-4DF1-8273-10A20A3CC392}"/>
                </c:ext>
              </c:extLst>
            </c:dLbl>
            <c:dLbl>
              <c:idx val="4"/>
              <c:layout>
                <c:manualLayout>
                  <c:x val="-2.7379052198534298E-2"/>
                  <c:y val="-4.4009779951100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6E-4DF1-8273-10A20A3CC3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ALS-Emergency</c:v>
                </c:pt>
                <c:pt idx="1">
                  <c:v>ALS Non-Emergency</c:v>
                </c:pt>
                <c:pt idx="2">
                  <c:v>BLS Emergency</c:v>
                </c:pt>
                <c:pt idx="3">
                  <c:v>BLS Non-Emergency</c:v>
                </c:pt>
                <c:pt idx="4">
                  <c:v>Mileage (Assumes 16 Miles)</c:v>
                </c:pt>
              </c:strCache>
            </c:strRef>
          </c:cat>
          <c:val>
            <c:numRef>
              <c:f>Sheet1!$C$2:$C$6</c:f>
              <c:numCache>
                <c:formatCode>_("$"* #,##0.00_);_("$"* \(#,##0.00\);_("$"* "-"??_);_(@_)</c:formatCode>
                <c:ptCount val="5"/>
                <c:pt idx="0">
                  <c:v>468.73492556000002</c:v>
                </c:pt>
                <c:pt idx="1">
                  <c:v>296.04311088000003</c:v>
                </c:pt>
                <c:pt idx="2">
                  <c:v>394.72414784000006</c:v>
                </c:pt>
                <c:pt idx="3">
                  <c:v>246.70259240000001</c:v>
                </c:pt>
                <c:pt idx="4">
                  <c:v>211.10879999999997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76-40D3-8B69-2755663B5A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Super-Rural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ALS-Emergency</c:v>
                </c:pt>
                <c:pt idx="1">
                  <c:v>ALS Non-Emergency</c:v>
                </c:pt>
                <c:pt idx="2">
                  <c:v>BLS Emergency</c:v>
                </c:pt>
                <c:pt idx="3">
                  <c:v>BLS Non-Emergency</c:v>
                </c:pt>
                <c:pt idx="4">
                  <c:v>Mileage (Assumes 16 Miles)</c:v>
                </c:pt>
              </c:strCache>
            </c:strRef>
          </c:cat>
          <c:val>
            <c:numRef>
              <c:f>Sheet1!$D$2:$D$6</c:f>
              <c:numCache>
                <c:formatCode>_("$"* #,##0.00_);_("$"* \(#,##0.00\);_("$"* "-"??_);_(@_)</c:formatCode>
                <c:ptCount val="5"/>
                <c:pt idx="0">
                  <c:v>574.66901873656002</c:v>
                </c:pt>
                <c:pt idx="1">
                  <c:v>362.94885393888001</c:v>
                </c:pt>
                <c:pt idx="2">
                  <c:v>483.9318052518401</c:v>
                </c:pt>
                <c:pt idx="3">
                  <c:v>302.45737828240004</c:v>
                </c:pt>
                <c:pt idx="4">
                  <c:v>211.11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76-40D3-8B69-2755663B5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1749672"/>
        <c:axId val="231747152"/>
      </c:barChart>
      <c:catAx>
        <c:axId val="23174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747152"/>
        <c:crosses val="autoZero"/>
        <c:auto val="1"/>
        <c:lblAlgn val="ctr"/>
        <c:lblOffset val="100"/>
        <c:noMultiLvlLbl val="0"/>
      </c:catAx>
      <c:valAx>
        <c:axId val="23174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749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Medicare and Medicaid Payments</a:t>
            </a:r>
            <a:r>
              <a:rPr lang="en-US" baseline="0" dirty="0"/>
              <a:t> per 911 Transport</a:t>
            </a:r>
            <a:endParaRPr lang="en-US" dirty="0"/>
          </a:p>
        </c:rich>
      </c:tx>
      <c:layout>
        <c:manualLayout>
          <c:xMode val="edge"/>
          <c:yMode val="edge"/>
          <c:x val="0.133751373065389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246451832409843E-2"/>
          <c:y val="0.10766513293417784"/>
          <c:w val="0.88669181977252842"/>
          <c:h val="0.75744315884719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Sheet1!$A$18:$A$19</c:f>
              <c:strCache>
                <c:ptCount val="2"/>
                <c:pt idx="0">
                  <c:v>ALS</c:v>
                </c:pt>
                <c:pt idx="1">
                  <c:v>BLS</c:v>
                </c:pt>
              </c:strCache>
            </c:strRef>
          </c:cat>
          <c:val>
            <c:numRef>
              <c:f>Sheet1!$B$18:$B$19</c:f>
              <c:numCache>
                <c:formatCode>_("$"* #,##0.00_);_("$"* \(#,##0.00\);_("$"* "-"??_);_(@_)</c:formatCode>
                <c:ptCount val="2"/>
                <c:pt idx="0">
                  <c:v>603.55690103999996</c:v>
                </c:pt>
                <c:pt idx="1">
                  <c:v>530.26467456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76-40D3-8B69-2755663B5A03}"/>
            </c:ext>
          </c:extLst>
        </c:ser>
        <c:ser>
          <c:idx val="1"/>
          <c:order val="1"/>
          <c:tx>
            <c:strRef>
              <c:f>Sheet1!$C$17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3826918702510838E-2"/>
                  <c:y val="-3.9119804400977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F6-47FE-BB5E-A9FE02DAF3BF}"/>
                </c:ext>
              </c:extLst>
            </c:dLbl>
            <c:dLbl>
              <c:idx val="1"/>
              <c:layout>
                <c:manualLayout>
                  <c:x val="-5.272658501511765E-2"/>
                  <c:y val="-4.8899755501222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F6-47FE-BB5E-A9FE02DAF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Sheet1!$A$18:$A$19</c:f>
              <c:strCache>
                <c:ptCount val="2"/>
                <c:pt idx="0">
                  <c:v>ALS</c:v>
                </c:pt>
                <c:pt idx="1">
                  <c:v>BLS</c:v>
                </c:pt>
              </c:strCache>
            </c:strRef>
          </c:cat>
          <c:val>
            <c:numRef>
              <c:f>Sheet1!$C$18:$C$19</c:f>
              <c:numCache>
                <c:formatCode>_("$"* #,##0.00_);_("$"* \(#,##0.00\);_("$"* "-"??_);_(@_)</c:formatCode>
                <c:ptCount val="2"/>
                <c:pt idx="0">
                  <c:v>679.84372555999994</c:v>
                </c:pt>
                <c:pt idx="1">
                  <c:v>605.83294784000009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76-40D3-8B69-2755663B5A03}"/>
            </c:ext>
          </c:extLst>
        </c:ser>
        <c:ser>
          <c:idx val="2"/>
          <c:order val="2"/>
          <c:tx>
            <c:strRef>
              <c:f>Sheet1!$D$17</c:f>
              <c:strCache>
                <c:ptCount val="1"/>
                <c:pt idx="0">
                  <c:v>Super-Rural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Sheet1!$A$18:$A$19</c:f>
              <c:strCache>
                <c:ptCount val="2"/>
                <c:pt idx="0">
                  <c:v>ALS</c:v>
                </c:pt>
                <c:pt idx="1">
                  <c:v>BLS</c:v>
                </c:pt>
              </c:strCache>
            </c:strRef>
          </c:cat>
          <c:val>
            <c:numRef>
              <c:f>Sheet1!$D$18:$D$19</c:f>
              <c:numCache>
                <c:formatCode>_("$"* #,##0.00_);_("$"* \(#,##0.00\);_("$"* "-"??_);_(@_)</c:formatCode>
                <c:ptCount val="2"/>
                <c:pt idx="0">
                  <c:v>785.77901873656003</c:v>
                </c:pt>
                <c:pt idx="1">
                  <c:v>695.04180525184006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76-40D3-8B69-2755663B5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1749672"/>
        <c:axId val="231747152"/>
      </c:barChart>
      <c:catAx>
        <c:axId val="23174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747152"/>
        <c:crosses val="autoZero"/>
        <c:auto val="1"/>
        <c:lblAlgn val="ctr"/>
        <c:lblOffset val="100"/>
        <c:noMultiLvlLbl val="0"/>
      </c:catAx>
      <c:valAx>
        <c:axId val="23174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749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3B540E-1BEE-4631-81E4-47C7FA3F42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C2641-83A1-41BD-A5C0-8346D1F12C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E9D665-863D-42F0-A550-D1D423C3FEF8}" type="datetimeFigureOut">
              <a:rPr lang="en-US" altLang="en-US"/>
              <a:pPr>
                <a:defRPr/>
              </a:pPr>
              <a:t>11/8/2023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A122B-921F-4D25-B698-895C57DB33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A3A7A-B5A2-4822-BE86-7DC495FBF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D68EEF-F7D2-41C0-9486-08D4055F6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7E0938-AB0C-44D1-A53F-56642D9C41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88D65-4672-4514-8318-D3E8249B5CB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B8E937-9B75-4334-A002-CEF2CD7BE0F3}" type="datetimeFigureOut">
              <a:rPr lang="en-US" altLang="en-US"/>
              <a:pPr>
                <a:defRPr/>
              </a:pPr>
              <a:t>11/8/2023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BCB8D6C-64EA-4C85-A576-21F6B4A44F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AF778BE-E489-4227-835C-8EF200F06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07F72-F18B-4C41-BC22-F3CCDC137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9632F-C6CE-4A7B-B2B4-4EF9A5809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4F799C-8400-4B3C-AF8F-1B0ED5CFB9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B6E3E14A-4CDB-4D10-9F40-72692AB0A6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97502EFD-2CDB-450A-8066-604E095777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64A9CD7E-9FBE-4AC2-96DC-077CCEAF4D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28663" indent="-2794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20775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70038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17713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74913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32113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89313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46513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C909863-DE1F-48C5-A6F8-183D8439F0C6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4AFC71-B9C8-46DF-ACF7-88D29A3B2685}"/>
              </a:ext>
            </a:extLst>
          </p:cNvPr>
          <p:cNvSpPr/>
          <p:nvPr userDrawn="1"/>
        </p:nvSpPr>
        <p:spPr>
          <a:xfrm>
            <a:off x="234950" y="227013"/>
            <a:ext cx="6178550" cy="6397625"/>
          </a:xfrm>
          <a:prstGeom prst="rect">
            <a:avLst/>
          </a:prstGeom>
          <a:solidFill>
            <a:srgbClr val="1B2C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8D7012C1-FB9E-49F0-AF2E-4599AAC284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05425"/>
            <a:ext cx="1597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625725"/>
            <a:ext cx="5334000" cy="600075"/>
          </a:xfrm>
        </p:spPr>
        <p:txBody>
          <a:bodyPr lIns="0" tIns="0" rIns="0" bIns="0"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225800"/>
            <a:ext cx="5334000" cy="1028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600" b="0" i="0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57950" y="227358"/>
            <a:ext cx="1447800" cy="960091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7950200" y="227359"/>
            <a:ext cx="965200" cy="96009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6457949" y="1227666"/>
            <a:ext cx="2457451" cy="231140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457950" y="3580869"/>
            <a:ext cx="2457450" cy="114353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78AF2EF-3D50-4A54-811F-035E7074BB2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73100" y="5672138"/>
            <a:ext cx="5334000" cy="365125"/>
          </a:xfrm>
        </p:spPr>
        <p:txBody>
          <a:bodyPr lIns="0" tIns="0" rIns="0" bIns="0" anchor="t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Presenter's Name, Title, Date, and Location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4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758696-0BA2-4009-B24E-EE176AE7DC68}"/>
              </a:ext>
            </a:extLst>
          </p:cNvPr>
          <p:cNvSpPr/>
          <p:nvPr userDrawn="1"/>
        </p:nvSpPr>
        <p:spPr>
          <a:xfrm>
            <a:off x="234950" y="850900"/>
            <a:ext cx="8686800" cy="5803900"/>
          </a:xfrm>
          <a:prstGeom prst="rect">
            <a:avLst/>
          </a:prstGeom>
          <a:solidFill>
            <a:srgbClr val="FFF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913A2E-5D8D-4648-9736-4A567E7E1B72}"/>
              </a:ext>
            </a:extLst>
          </p:cNvPr>
          <p:cNvSpPr/>
          <p:nvPr userDrawn="1"/>
        </p:nvSpPr>
        <p:spPr>
          <a:xfrm>
            <a:off x="234950" y="223838"/>
            <a:ext cx="7594600" cy="511175"/>
          </a:xfrm>
          <a:prstGeom prst="rect">
            <a:avLst/>
          </a:prstGeom>
          <a:solidFill>
            <a:srgbClr val="959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0AB5BD68-7D9A-4B16-823B-53AE3242AF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88913"/>
            <a:ext cx="1012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90" y="230188"/>
            <a:ext cx="7568960" cy="461111"/>
          </a:xfrm>
        </p:spPr>
        <p:txBody>
          <a:bodyPr lIns="0" tIns="0" rIns="0" bIns="0">
            <a:no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1" cap="none"/>
            </a:lvl1pPr>
            <a:lvl2pPr marL="0" indent="0">
              <a:buFontTx/>
              <a:buNone/>
              <a:defRPr sz="2400"/>
            </a:lvl2pPr>
            <a:lvl3pPr marL="228600" indent="-228600">
              <a:buSzPct val="100000"/>
              <a:buFont typeface="Wingdings" charset="2"/>
              <a:buChar char="§"/>
              <a:tabLst/>
              <a:defRPr sz="2400"/>
            </a:lvl3pPr>
            <a:lvl4pPr marL="457200" indent="-228600">
              <a:buFont typeface="Wingdings" charset="2"/>
              <a:buChar char="§"/>
              <a:defRPr sz="2400"/>
            </a:lvl4pPr>
            <a:lvl5pPr marL="628650" indent="-228600">
              <a:buFont typeface="Wingdings" charset="2"/>
              <a:buChar char="§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F754E1-3401-4457-AED3-1960BE3F32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959F741-29E4-4D8C-9EB0-7BE325241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72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56787D-4A1E-422F-AF02-3F23CD213E93}"/>
              </a:ext>
            </a:extLst>
          </p:cNvPr>
          <p:cNvSpPr/>
          <p:nvPr userDrawn="1"/>
        </p:nvSpPr>
        <p:spPr>
          <a:xfrm>
            <a:off x="234950" y="227013"/>
            <a:ext cx="6178550" cy="6397625"/>
          </a:xfrm>
          <a:prstGeom prst="rect">
            <a:avLst/>
          </a:prstGeom>
          <a:solidFill>
            <a:srgbClr val="8DB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34BA0C2F-AD92-4844-AA8E-B66E992775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05425"/>
            <a:ext cx="1597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625725"/>
            <a:ext cx="5334000" cy="600075"/>
          </a:xfrm>
        </p:spPr>
        <p:txBody>
          <a:bodyPr lIns="0" tIns="0" rIns="0" bIns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225800"/>
            <a:ext cx="5334000" cy="1028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57950" y="227358"/>
            <a:ext cx="1447800" cy="960091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7950200" y="227359"/>
            <a:ext cx="965200" cy="96009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6457949" y="1227666"/>
            <a:ext cx="2457451" cy="231140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457950" y="3580869"/>
            <a:ext cx="2457450" cy="114353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3461A98-6C55-41A2-B4F6-CB2080FFBBC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73100" y="5672138"/>
            <a:ext cx="5334000" cy="365125"/>
          </a:xfrm>
        </p:spPr>
        <p:txBody>
          <a:bodyPr lIns="0" tIns="0" rIns="0" bIns="0" anchor="t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Presenter's Name, Title, Date, and Location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38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DF9A7E-EB17-46C6-8343-D46534C56AE0}"/>
              </a:ext>
            </a:extLst>
          </p:cNvPr>
          <p:cNvSpPr/>
          <p:nvPr userDrawn="1"/>
        </p:nvSpPr>
        <p:spPr>
          <a:xfrm>
            <a:off x="234950" y="850900"/>
            <a:ext cx="8686800" cy="5803900"/>
          </a:xfrm>
          <a:prstGeom prst="rect">
            <a:avLst/>
          </a:prstGeom>
          <a:solidFill>
            <a:srgbClr val="FFF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57AABB-3408-4CEE-93E4-AD3E83410211}"/>
              </a:ext>
            </a:extLst>
          </p:cNvPr>
          <p:cNvSpPr/>
          <p:nvPr userDrawn="1"/>
        </p:nvSpPr>
        <p:spPr>
          <a:xfrm>
            <a:off x="234950" y="223838"/>
            <a:ext cx="7594600" cy="511175"/>
          </a:xfrm>
          <a:prstGeom prst="rect">
            <a:avLst/>
          </a:prstGeom>
          <a:solidFill>
            <a:srgbClr val="8BB8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E6A2CC8D-9D69-475D-8D73-456EB21F53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8913"/>
            <a:ext cx="1012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90" y="230188"/>
            <a:ext cx="7568960" cy="461111"/>
          </a:xfrm>
        </p:spPr>
        <p:txBody>
          <a:bodyPr lIns="0" tIns="0" rIns="0" bIns="0">
            <a:no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1" cap="none"/>
            </a:lvl1pPr>
            <a:lvl2pPr marL="0" indent="0">
              <a:buFontTx/>
              <a:buNone/>
              <a:defRPr sz="2400"/>
            </a:lvl2pPr>
            <a:lvl3pPr marL="228600" indent="-228600">
              <a:buSzPct val="100000"/>
              <a:buFont typeface="Wingdings" charset="2"/>
              <a:buChar char="§"/>
              <a:tabLst/>
              <a:defRPr sz="2400"/>
            </a:lvl3pPr>
            <a:lvl4pPr marL="457200" indent="-228600">
              <a:buFont typeface="Wingdings" charset="2"/>
              <a:buChar char="§"/>
              <a:defRPr sz="2400"/>
            </a:lvl4pPr>
            <a:lvl5pPr marL="628650" indent="-228600">
              <a:buFont typeface="Wingdings" charset="2"/>
              <a:buChar char="§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6CF370-7244-4A54-BF74-9A3637B0F1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34E7620-3144-4ECB-84BE-3DB256697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76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548F41-402E-4225-A041-BA59BAEEDC74}"/>
              </a:ext>
            </a:extLst>
          </p:cNvPr>
          <p:cNvSpPr/>
          <p:nvPr userDrawn="1"/>
        </p:nvSpPr>
        <p:spPr>
          <a:xfrm>
            <a:off x="234950" y="850900"/>
            <a:ext cx="8686800" cy="5803900"/>
          </a:xfrm>
          <a:prstGeom prst="rect">
            <a:avLst/>
          </a:prstGeom>
          <a:solidFill>
            <a:srgbClr val="FFF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2BBBEC-6E9C-4A43-9F5B-F33A54DD020F}"/>
              </a:ext>
            </a:extLst>
          </p:cNvPr>
          <p:cNvSpPr/>
          <p:nvPr userDrawn="1"/>
        </p:nvSpPr>
        <p:spPr>
          <a:xfrm>
            <a:off x="234950" y="223838"/>
            <a:ext cx="7594600" cy="511175"/>
          </a:xfrm>
          <a:prstGeom prst="rect">
            <a:avLst/>
          </a:prstGeom>
          <a:solidFill>
            <a:srgbClr val="002F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1C3622D8-2BC5-4D92-9CE2-D74C883072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195263"/>
            <a:ext cx="1012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91" y="230188"/>
            <a:ext cx="7594358" cy="461111"/>
          </a:xfrm>
        </p:spPr>
        <p:txBody>
          <a:bodyPr lIns="0" tIns="0" rIns="0" bIns="0">
            <a:no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1" cap="none"/>
            </a:lvl1pPr>
            <a:lvl2pPr marL="0" indent="0">
              <a:buFontTx/>
              <a:buNone/>
              <a:defRPr sz="2400"/>
            </a:lvl2pPr>
            <a:lvl3pPr marL="228600" indent="-228600">
              <a:buSzPct val="100000"/>
              <a:buFont typeface="Wingdings" charset="2"/>
              <a:buChar char="§"/>
              <a:tabLst/>
              <a:defRPr sz="2400"/>
            </a:lvl3pPr>
            <a:lvl4pPr marL="457200" indent="-228600">
              <a:buFont typeface="Wingdings" charset="2"/>
              <a:buChar char="§"/>
              <a:defRPr sz="2400"/>
            </a:lvl4pPr>
            <a:lvl5pPr marL="628650" indent="-228600">
              <a:buFont typeface="Wingdings" charset="2"/>
              <a:buChar char="§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B2292B-5144-47DA-AA4E-15171507BD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9CB52141-4B14-49D1-9339-6B62FD6D0C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20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041156-3895-4A58-97EE-3C3442637B98}"/>
              </a:ext>
            </a:extLst>
          </p:cNvPr>
          <p:cNvSpPr/>
          <p:nvPr userDrawn="1"/>
        </p:nvSpPr>
        <p:spPr>
          <a:xfrm>
            <a:off x="234950" y="227013"/>
            <a:ext cx="6178550" cy="639762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B9A231DF-7EEC-40E2-93E0-6E6055C453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05425"/>
            <a:ext cx="1597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625725"/>
            <a:ext cx="5334000" cy="600075"/>
          </a:xfrm>
        </p:spPr>
        <p:txBody>
          <a:bodyPr lIns="0" tIns="0" rIns="0" bIns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225800"/>
            <a:ext cx="5334000" cy="1028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57950" y="227358"/>
            <a:ext cx="1447800" cy="960091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7950200" y="227359"/>
            <a:ext cx="965200" cy="96009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6457949" y="1227666"/>
            <a:ext cx="2457451" cy="231140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457950" y="3580869"/>
            <a:ext cx="2457450" cy="114353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56DFB03-0B29-4A85-A933-3F12830AEED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73100" y="5672138"/>
            <a:ext cx="5334000" cy="365125"/>
          </a:xfrm>
        </p:spPr>
        <p:txBody>
          <a:bodyPr lIns="0" tIns="0" rIns="0" bIns="0" anchor="t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Presenter's Name, Title, Date, and Location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96D56E-5CA9-407F-B449-0D51DFAFA7F1}"/>
              </a:ext>
            </a:extLst>
          </p:cNvPr>
          <p:cNvSpPr/>
          <p:nvPr userDrawn="1"/>
        </p:nvSpPr>
        <p:spPr>
          <a:xfrm>
            <a:off x="234950" y="850900"/>
            <a:ext cx="8686800" cy="5803900"/>
          </a:xfrm>
          <a:prstGeom prst="rect">
            <a:avLst/>
          </a:prstGeom>
          <a:solidFill>
            <a:srgbClr val="FFF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C322E419-98DD-44DF-95F3-09AF6BE3F3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88913"/>
            <a:ext cx="1012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90" y="230188"/>
            <a:ext cx="7568960" cy="461111"/>
          </a:xfrm>
          <a:solidFill>
            <a:srgbClr val="1B2C69"/>
          </a:solidFill>
          <a:ln>
            <a:noFill/>
          </a:ln>
        </p:spPr>
        <p:txBody>
          <a:bodyPr lIns="0" tIns="0" rIns="0" bIns="0">
            <a:no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1" cap="none"/>
            </a:lvl1pPr>
            <a:lvl2pPr marL="0" indent="0">
              <a:buFontTx/>
              <a:buNone/>
              <a:defRPr sz="2400"/>
            </a:lvl2pPr>
            <a:lvl3pPr marL="228600" indent="-228600">
              <a:buSzPct val="100000"/>
              <a:buFont typeface="Wingdings" charset="2"/>
              <a:buChar char="§"/>
              <a:tabLst/>
              <a:defRPr sz="2400"/>
            </a:lvl3pPr>
            <a:lvl4pPr marL="457200" indent="-228600">
              <a:buFont typeface="Wingdings" charset="2"/>
              <a:buChar char="§"/>
              <a:defRPr sz="2400"/>
            </a:lvl4pPr>
            <a:lvl5pPr marL="628650" indent="-228600">
              <a:buFont typeface="Wingdings" charset="2"/>
              <a:buChar char="§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873F2-AAC8-4EFA-BE5C-3FC028B658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47B91309-0D5D-4709-AE62-D3B69CCAB3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73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3A6178-729C-430D-8FE6-0D1B55A4745A}"/>
              </a:ext>
            </a:extLst>
          </p:cNvPr>
          <p:cNvSpPr/>
          <p:nvPr userDrawn="1"/>
        </p:nvSpPr>
        <p:spPr>
          <a:xfrm>
            <a:off x="234950" y="227013"/>
            <a:ext cx="6178550" cy="6397625"/>
          </a:xfrm>
          <a:prstGeom prst="rect">
            <a:avLst/>
          </a:prstGeom>
          <a:solidFill>
            <a:srgbClr val="D984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57080C95-C013-4E71-8CE2-8465A73F65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05425"/>
            <a:ext cx="1597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625725"/>
            <a:ext cx="5334000" cy="600075"/>
          </a:xfrm>
        </p:spPr>
        <p:txBody>
          <a:bodyPr lIns="0" tIns="0" rIns="0" bIns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225800"/>
            <a:ext cx="5334000" cy="1028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57950" y="227358"/>
            <a:ext cx="1447800" cy="960091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7950200" y="227359"/>
            <a:ext cx="965200" cy="96009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6457949" y="1227666"/>
            <a:ext cx="2457451" cy="231140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457950" y="3580869"/>
            <a:ext cx="2457450" cy="114353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C6A0138-A5BD-4438-B167-312131B2591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73100" y="5672138"/>
            <a:ext cx="5334000" cy="365125"/>
          </a:xfrm>
        </p:spPr>
        <p:txBody>
          <a:bodyPr lIns="0" tIns="0" rIns="0" bIns="0" anchor="t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Presenter's Name, Title, Date, and Location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5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A5D64F-6391-4BBE-9010-CE2E30109A74}"/>
              </a:ext>
            </a:extLst>
          </p:cNvPr>
          <p:cNvSpPr/>
          <p:nvPr userDrawn="1"/>
        </p:nvSpPr>
        <p:spPr>
          <a:xfrm>
            <a:off x="234950" y="850900"/>
            <a:ext cx="8686800" cy="5803900"/>
          </a:xfrm>
          <a:prstGeom prst="rect">
            <a:avLst/>
          </a:prstGeom>
          <a:solidFill>
            <a:srgbClr val="FFF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F3493B-5855-41FB-B0D9-2295603B758F}"/>
              </a:ext>
            </a:extLst>
          </p:cNvPr>
          <p:cNvSpPr/>
          <p:nvPr userDrawn="1"/>
        </p:nvSpPr>
        <p:spPr>
          <a:xfrm>
            <a:off x="234950" y="223838"/>
            <a:ext cx="7594600" cy="511175"/>
          </a:xfrm>
          <a:prstGeom prst="rect">
            <a:avLst/>
          </a:prstGeom>
          <a:solidFill>
            <a:srgbClr val="D984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950ED610-3D88-4075-A548-2BC61594A9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188913"/>
            <a:ext cx="1012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90" y="230188"/>
            <a:ext cx="7568960" cy="461111"/>
          </a:xfrm>
        </p:spPr>
        <p:txBody>
          <a:bodyPr lIns="0" tIns="0" rIns="0" bIns="0">
            <a:no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1" cap="none"/>
            </a:lvl1pPr>
            <a:lvl2pPr marL="0" indent="0">
              <a:buFontTx/>
              <a:buNone/>
              <a:defRPr sz="2400"/>
            </a:lvl2pPr>
            <a:lvl3pPr marL="228600" indent="-228600">
              <a:buSzPct val="100000"/>
              <a:buFont typeface="Wingdings" charset="2"/>
              <a:buChar char="§"/>
              <a:tabLst/>
              <a:defRPr sz="2400"/>
            </a:lvl3pPr>
            <a:lvl4pPr marL="457200" indent="-228600">
              <a:buFont typeface="Wingdings" charset="2"/>
              <a:buChar char="§"/>
              <a:defRPr sz="2400"/>
            </a:lvl4pPr>
            <a:lvl5pPr marL="628650" indent="-228600">
              <a:buFont typeface="Wingdings" charset="2"/>
              <a:buChar char="§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C03BC2-8D66-4A8D-9EDE-C220EDCC1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7AE8554E-6B3B-49E9-B103-558532BD8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6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E1FC5-DA92-405D-A703-AE6F0439D4B5}"/>
              </a:ext>
            </a:extLst>
          </p:cNvPr>
          <p:cNvSpPr/>
          <p:nvPr userDrawn="1"/>
        </p:nvSpPr>
        <p:spPr>
          <a:xfrm>
            <a:off x="234950" y="227013"/>
            <a:ext cx="6178550" cy="6397625"/>
          </a:xfrm>
          <a:prstGeom prst="rect">
            <a:avLst/>
          </a:prstGeom>
          <a:solidFill>
            <a:srgbClr val="DBAA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7379F909-62F0-4C8E-B4BE-4468F1346D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05425"/>
            <a:ext cx="1597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625725"/>
            <a:ext cx="5334000" cy="600075"/>
          </a:xfrm>
        </p:spPr>
        <p:txBody>
          <a:bodyPr lIns="0" tIns="0" rIns="0" bIns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225800"/>
            <a:ext cx="5334000" cy="1028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57950" y="227358"/>
            <a:ext cx="1447800" cy="960091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7950200" y="227359"/>
            <a:ext cx="965200" cy="96009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6457949" y="1227666"/>
            <a:ext cx="2457451" cy="231140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457950" y="3580869"/>
            <a:ext cx="2457450" cy="114353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95FC9AE-342C-4577-B7C6-05F339139BC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73100" y="5672138"/>
            <a:ext cx="5334000" cy="365125"/>
          </a:xfrm>
        </p:spPr>
        <p:txBody>
          <a:bodyPr lIns="0" tIns="0" rIns="0" bIns="0" anchor="t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Presenter's Name, Title, Date, and Location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DF7B44-9C0A-4DC3-8120-0DC608BCCD4F}"/>
              </a:ext>
            </a:extLst>
          </p:cNvPr>
          <p:cNvSpPr/>
          <p:nvPr userDrawn="1"/>
        </p:nvSpPr>
        <p:spPr>
          <a:xfrm>
            <a:off x="234950" y="850900"/>
            <a:ext cx="8686800" cy="5803900"/>
          </a:xfrm>
          <a:prstGeom prst="rect">
            <a:avLst/>
          </a:prstGeom>
          <a:solidFill>
            <a:srgbClr val="FFF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C0D75D-028B-4EC3-8524-A1A3E69BB5CC}"/>
              </a:ext>
            </a:extLst>
          </p:cNvPr>
          <p:cNvSpPr/>
          <p:nvPr userDrawn="1"/>
        </p:nvSpPr>
        <p:spPr>
          <a:xfrm>
            <a:off x="234950" y="223838"/>
            <a:ext cx="7594600" cy="511175"/>
          </a:xfrm>
          <a:prstGeom prst="rect">
            <a:avLst/>
          </a:prstGeom>
          <a:solidFill>
            <a:srgbClr val="DBAA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2DFC21FC-0F0B-4AF2-A96F-83A54EBD7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8913"/>
            <a:ext cx="1012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90" y="230188"/>
            <a:ext cx="7568960" cy="461111"/>
          </a:xfrm>
        </p:spPr>
        <p:txBody>
          <a:bodyPr lIns="0" tIns="0" rIns="0" bIns="0">
            <a:no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1" cap="none"/>
            </a:lvl1pPr>
            <a:lvl2pPr marL="0" indent="0">
              <a:buFontTx/>
              <a:buNone/>
              <a:defRPr sz="2400"/>
            </a:lvl2pPr>
            <a:lvl3pPr marL="228600" indent="-228600">
              <a:buSzPct val="100000"/>
              <a:buFont typeface="Wingdings" charset="2"/>
              <a:buChar char="§"/>
              <a:tabLst/>
              <a:defRPr sz="2400"/>
            </a:lvl3pPr>
            <a:lvl4pPr marL="457200" indent="-228600">
              <a:buFont typeface="Wingdings" charset="2"/>
              <a:buChar char="§"/>
              <a:defRPr sz="2400"/>
            </a:lvl4pPr>
            <a:lvl5pPr marL="628650" indent="-228600">
              <a:buFont typeface="Wingdings" charset="2"/>
              <a:buChar char="§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941F87-E12C-4A77-8838-CCE789CD2D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5C8D12D9-DD7C-4095-B74B-B228CD5B0D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64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289A0D-1B28-4F94-ADBC-D5179D5C02BB}"/>
              </a:ext>
            </a:extLst>
          </p:cNvPr>
          <p:cNvSpPr/>
          <p:nvPr userDrawn="1"/>
        </p:nvSpPr>
        <p:spPr>
          <a:xfrm>
            <a:off x="234950" y="227013"/>
            <a:ext cx="6178550" cy="6397625"/>
          </a:xfrm>
          <a:prstGeom prst="rect">
            <a:avLst/>
          </a:prstGeom>
          <a:solidFill>
            <a:srgbClr val="9495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18E718A9-577E-4CC4-9C92-974386C665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05425"/>
            <a:ext cx="1597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625725"/>
            <a:ext cx="5334000" cy="600075"/>
          </a:xfrm>
        </p:spPr>
        <p:txBody>
          <a:bodyPr lIns="0" tIns="0" rIns="0" bIns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225800"/>
            <a:ext cx="5334000" cy="1028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57950" y="227358"/>
            <a:ext cx="1447800" cy="960091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7950200" y="227359"/>
            <a:ext cx="965200" cy="96009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6457949" y="1227666"/>
            <a:ext cx="2457451" cy="231140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457950" y="3580869"/>
            <a:ext cx="2457450" cy="114353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32C79FC-1FF3-4A1E-B822-4DE56EC5F76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73100" y="5672138"/>
            <a:ext cx="5334000" cy="365125"/>
          </a:xfrm>
        </p:spPr>
        <p:txBody>
          <a:bodyPr lIns="0" tIns="0" rIns="0" bIns="0" anchor="t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Presenter's Name, Title, Date, and Location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8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3561666-9C54-4FB0-8592-4395B66241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E06612A-A9EB-4F33-B2C7-2042DA4FD4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37D44-BC0D-454A-82DF-CD90FBBFA8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AE491E-FB76-4FEB-8023-17505E755E27}" type="datetime1">
              <a:rPr lang="en-US" altLang="en-US"/>
              <a:pPr>
                <a:defRPr/>
              </a:pPr>
              <a:t>11/8/2023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67731-2594-46A8-B7FB-14F533B85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B5E81-81D5-4E6A-8721-4FD8D3209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918B925-F258-4E21-828F-1A82F2E953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p:hf hdr="0" dt="0"/>
  <p:txStyles>
    <p:titleStyle>
      <a:lvl1pPr marL="114300"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marL="1143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marL="1143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marL="1143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marL="1143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9CD5A5D-11BC-4C4B-8FCE-0FC50801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00" y="587375"/>
            <a:ext cx="5334000" cy="600075"/>
          </a:xfrm>
        </p:spPr>
        <p:txBody>
          <a:bodyPr/>
          <a:lstStyle/>
          <a:p>
            <a:pPr eaLnBrk="1" hangingPunct="1"/>
            <a:r>
              <a:rPr lang="en-US" sz="3600" b="0" i="0" u="none" strike="noStrike" dirty="0">
                <a:effectLst/>
                <a:latin typeface="Playfair Display SC" panose="00000500000000000000" pitchFamily="2" charset="0"/>
              </a:rPr>
              <a:t>Joint Committee on Volunteer Fire Departments and Emergency Medical Services</a:t>
            </a:r>
            <a:br>
              <a:rPr lang="en-US" sz="3600" b="0" i="0" u="none" strike="noStrike" dirty="0">
                <a:solidFill>
                  <a:srgbClr val="20233C"/>
                </a:solidFill>
                <a:effectLst/>
                <a:latin typeface="Playfair Display SC" panose="00000500000000000000" pitchFamily="2" charset="0"/>
              </a:rPr>
            </a:br>
            <a:endParaRPr lang="en-US" altLang="en-US" sz="3600" dirty="0"/>
          </a:p>
        </p:txBody>
      </p:sp>
      <p:sp>
        <p:nvSpPr>
          <p:cNvPr id="14339" name="Subtitle 2">
            <a:extLst>
              <a:ext uri="{FF2B5EF4-FFF2-40B4-BE49-F238E27FC236}">
                <a16:creationId xmlns:a16="http://schemas.microsoft.com/office/drawing/2014/main" id="{F602F1C6-EC3C-4DF8-A7BE-CECF2C533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829" y="3676650"/>
            <a:ext cx="5334000" cy="10287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 dirty="0"/>
              <a:t>EMS Minimum Staffing Requirements</a:t>
            </a:r>
          </a:p>
        </p:txBody>
      </p:sp>
      <p:sp>
        <p:nvSpPr>
          <p:cNvPr id="10248" name="Footer Placeholder 3">
            <a:extLst>
              <a:ext uri="{FF2B5EF4-FFF2-40B4-BE49-F238E27FC236}">
                <a16:creationId xmlns:a16="http://schemas.microsoft.com/office/drawing/2014/main" id="{304C85A2-C84C-45E7-88C6-EA47D20B8D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auto">
          <a:xfrm>
            <a:off x="701829" y="5324075"/>
            <a:ext cx="53340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1600" dirty="0">
                <a:solidFill>
                  <a:schemeClr val="bg1"/>
                </a:solidFill>
                <a:latin typeface="+mj-lt"/>
              </a:rPr>
              <a:t>Mr. Joseph “Jody” Ratliff, Director WV OEMS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1600" dirty="0">
                <a:solidFill>
                  <a:schemeClr val="bg1"/>
                </a:solidFill>
                <a:latin typeface="+mj-lt"/>
              </a:rPr>
              <a:t>November 14, 2023, </a:t>
            </a:r>
            <a:r>
              <a:rPr lang="en-US" sz="1600" b="1" i="0" dirty="0">
                <a:solidFill>
                  <a:srgbClr val="393939"/>
                </a:solidFill>
                <a:effectLst/>
                <a:latin typeface="+mj-lt"/>
              </a:rPr>
              <a:t> </a:t>
            </a:r>
            <a:r>
              <a:rPr lang="en-US" sz="1600" i="0" dirty="0">
                <a:solidFill>
                  <a:schemeClr val="bg1"/>
                </a:solidFill>
                <a:effectLst/>
                <a:latin typeface="+mj-lt"/>
              </a:rPr>
              <a:t>Allegheny Room, Oglebay - 208W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1600" dirty="0">
                <a:solidFill>
                  <a:schemeClr val="bg1"/>
                </a:solidFill>
                <a:latin typeface="+mj-lt"/>
              </a:rPr>
              <a:t>Wheeling, WV</a:t>
            </a:r>
          </a:p>
        </p:txBody>
      </p:sp>
      <p:pic>
        <p:nvPicPr>
          <p:cNvPr id="14341" name="Picture 9" descr="A:\IstockPhotos\Lab\test.jpg">
            <a:extLst>
              <a:ext uri="{FF2B5EF4-FFF2-40B4-BE49-F238E27FC236}">
                <a16:creationId xmlns:a16="http://schemas.microsoft.com/office/drawing/2014/main" id="{41F48894-DB9C-4AE8-8DB0-745FD91EA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8" r="4688" b="8519"/>
          <a:stretch>
            <a:fillRect/>
          </a:stretch>
        </p:blipFill>
        <p:spPr bwMode="auto">
          <a:xfrm>
            <a:off x="6457950" y="3605213"/>
            <a:ext cx="24574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C:\Users\E035502\AppData\Local\Microsoft\Windows\Temporary Internet Files\Content.Outlook\7J9WVOX0\Eating fruit.jpg">
            <a:extLst>
              <a:ext uri="{FF2B5EF4-FFF2-40B4-BE49-F238E27FC236}">
                <a16:creationId xmlns:a16="http://schemas.microsoft.com/office/drawing/2014/main" id="{2D31431E-D0A9-4800-93AA-AC23B50B438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" b="424"/>
          <a:stretch>
            <a:fillRect/>
          </a:stretch>
        </p:blipFill>
        <p:spPr>
          <a:xfrm>
            <a:off x="6457950" y="227013"/>
            <a:ext cx="1447800" cy="960437"/>
          </a:xfrm>
          <a:noFill/>
        </p:spPr>
      </p:pic>
      <p:pic>
        <p:nvPicPr>
          <p:cNvPr id="14343" name="Picture 11" descr="A:\IstockPhotos\Family\Family (2).jpg">
            <a:extLst>
              <a:ext uri="{FF2B5EF4-FFF2-40B4-BE49-F238E27FC236}">
                <a16:creationId xmlns:a16="http://schemas.microsoft.com/office/drawing/2014/main" id="{C7B17242-2D42-4B75-B0DA-DD669B9C5CFD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r="14352"/>
          <a:stretch>
            <a:fillRect/>
          </a:stretch>
        </p:blipFill>
        <p:spPr>
          <a:xfrm>
            <a:off x="7950200" y="227013"/>
            <a:ext cx="965200" cy="960437"/>
          </a:xfrm>
          <a:noFill/>
        </p:spPr>
      </p:pic>
      <p:pic>
        <p:nvPicPr>
          <p:cNvPr id="14344" name="Picture 13" descr="A:\IstockPhotos\West Virginia\iStock_000011257772Medium.jpg">
            <a:extLst>
              <a:ext uri="{FF2B5EF4-FFF2-40B4-BE49-F238E27FC236}">
                <a16:creationId xmlns:a16="http://schemas.microsoft.com/office/drawing/2014/main" id="{F0026DDD-4B95-499F-95A5-7D494F6A4609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1" r="14821"/>
          <a:stretch>
            <a:fillRect/>
          </a:stretch>
        </p:blipFill>
        <p:spPr>
          <a:xfrm>
            <a:off x="6457950" y="1227138"/>
            <a:ext cx="2457450" cy="2311400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0EE5968F-B0BA-459B-8EF5-46C5A9097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230188"/>
            <a:ext cx="7594600" cy="460375"/>
          </a:xfrm>
        </p:spPr>
        <p:txBody>
          <a:bodyPr/>
          <a:lstStyle/>
          <a:p>
            <a:r>
              <a:rPr lang="en-US" altLang="en-US"/>
              <a:t>Contact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2A427A6-B81E-4AAC-9794-E1D48CAF0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562100"/>
            <a:ext cx="7677150" cy="4603750"/>
          </a:xfrm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Joseph “Jody” Ratliff, BA, FP-C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b="0" dirty="0">
                <a:solidFill>
                  <a:srgbClr val="000000"/>
                </a:solidFill>
              </a:rPr>
              <a:t>Director WV Office of Emergency Medical Services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b="0" dirty="0">
                <a:solidFill>
                  <a:srgbClr val="000000"/>
                </a:solidFill>
              </a:rPr>
              <a:t>350 Capital Street, Charleston WV 25302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b="0" dirty="0">
                <a:solidFill>
                  <a:srgbClr val="000000"/>
                </a:solidFill>
              </a:rPr>
              <a:t>Phone: 304-558-3956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b="0" dirty="0">
                <a:solidFill>
                  <a:srgbClr val="000000"/>
                </a:solidFill>
              </a:rPr>
              <a:t>Fax: 304-558-3856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b="0" dirty="0">
                <a:solidFill>
                  <a:srgbClr val="000000"/>
                </a:solidFill>
              </a:rPr>
              <a:t>Email: joseph.w.Ratliff@wv.gov</a:t>
            </a:r>
          </a:p>
          <a:p>
            <a:pPr defTabSz="914400" eaLnBrk="1" hangingPunct="1">
              <a:spcBef>
                <a:spcPct val="0"/>
              </a:spcBef>
            </a:pPr>
            <a:endParaRPr lang="en-US" altLang="en-US" b="0" dirty="0">
              <a:solidFill>
                <a:srgbClr val="000000"/>
              </a:solidFill>
            </a:endParaRPr>
          </a:p>
          <a:p>
            <a:pPr defTabSz="914400"/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5B0D2B74-AFFE-49D5-B892-6FDC252A79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F364EA-0176-4E85-B171-E68B92CC71D3}" type="slidenum">
              <a:rPr lang="en-US" altLang="en-US" sz="10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370C0E7-9A13-4EB0-8417-7BA25EB87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230188"/>
            <a:ext cx="7569200" cy="460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EMS Response Data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699BF7C3-FDA6-4B38-BBA5-A8EF6B528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6" y="971550"/>
            <a:ext cx="8229600" cy="5194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The following information is from October 2022 to October 2023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914400" lvl="2" indent="0" eaLnBrk="1" hangingPunct="1">
              <a:buSzTx/>
              <a:buFont typeface="Arial" charset="0"/>
              <a:buNone/>
              <a:defRPr/>
            </a:pPr>
            <a:endParaRPr lang="en-US" altLang="en-US" dirty="0"/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60AEBC6C-3A6D-4ABE-9700-299DFF114C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989FCA-21CD-4BAB-9557-CAFC8CA48005}" type="slidenum">
              <a:rPr lang="en-US" altLang="en-US" sz="120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31076F-F96B-A28B-7539-4BEFD4E4E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592646"/>
              </p:ext>
            </p:extLst>
          </p:nvPr>
        </p:nvGraphicFramePr>
        <p:xfrm>
          <a:off x="2059619" y="1926453"/>
          <a:ext cx="4571999" cy="1502547"/>
        </p:xfrm>
        <a:graphic>
          <a:graphicData uri="http://schemas.openxmlformats.org/drawingml/2006/table">
            <a:tbl>
              <a:tblPr/>
              <a:tblGrid>
                <a:gridCol w="1152899">
                  <a:extLst>
                    <a:ext uri="{9D8B030D-6E8A-4147-A177-3AD203B41FA5}">
                      <a16:colId xmlns:a16="http://schemas.microsoft.com/office/drawing/2014/main" val="1371792118"/>
                    </a:ext>
                  </a:extLst>
                </a:gridCol>
                <a:gridCol w="1139700">
                  <a:extLst>
                    <a:ext uri="{9D8B030D-6E8A-4147-A177-3AD203B41FA5}">
                      <a16:colId xmlns:a16="http://schemas.microsoft.com/office/drawing/2014/main" val="3159120267"/>
                    </a:ext>
                  </a:extLst>
                </a:gridCol>
                <a:gridCol w="1139700">
                  <a:extLst>
                    <a:ext uri="{9D8B030D-6E8A-4147-A177-3AD203B41FA5}">
                      <a16:colId xmlns:a16="http://schemas.microsoft.com/office/drawing/2014/main" val="2257319807"/>
                    </a:ext>
                  </a:extLst>
                </a:gridCol>
                <a:gridCol w="1139700">
                  <a:extLst>
                    <a:ext uri="{9D8B030D-6E8A-4147-A177-3AD203B41FA5}">
                      <a16:colId xmlns:a16="http://schemas.microsoft.com/office/drawing/2014/main" val="2656129404"/>
                    </a:ext>
                  </a:extLst>
                </a:gridCol>
              </a:tblGrid>
              <a:tr h="1095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 Response (Scene)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Interfacility Transport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 Transport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68714"/>
                  </a:ext>
                </a:extLst>
              </a:tr>
              <a:tr h="4071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228484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420918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0784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79552E9-070C-18C4-EA1D-C5995AC33F4E}"/>
              </a:ext>
            </a:extLst>
          </p:cNvPr>
          <p:cNvSpPr txBox="1"/>
          <p:nvPr/>
        </p:nvSpPr>
        <p:spPr>
          <a:xfrm>
            <a:off x="1775533" y="3917805"/>
            <a:ext cx="6169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 dispatched every 48 seconds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911 Response every 2 minutes 18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Interfacility Response 122.7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Medical Transports 404 per day</a:t>
            </a:r>
          </a:p>
        </p:txBody>
      </p:sp>
    </p:spTree>
    <p:extLst>
      <p:ext uri="{BB962C8B-B14F-4D97-AF65-F5344CB8AC3E}">
        <p14:creationId xmlns:p14="http://schemas.microsoft.com/office/powerpoint/2010/main" val="130384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4" grpId="0" build="p" advAuto="15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370C0E7-9A13-4EB0-8417-7BA25EB87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230188"/>
            <a:ext cx="7569200" cy="460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EMS Services and Regions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699BF7C3-FDA6-4B38-BBA5-A8EF6B52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EMS Services and WV Regions</a:t>
            </a:r>
          </a:p>
          <a:p>
            <a:pPr marL="914400" lvl="2" indent="0" eaLnBrk="1" hangingPunct="1">
              <a:buSzTx/>
              <a:buFont typeface="Arial" charset="0"/>
              <a:buNone/>
              <a:defRPr/>
            </a:pPr>
            <a:endParaRPr lang="en-US" altLang="en-US" dirty="0"/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60AEBC6C-3A6D-4ABE-9700-299DFF114C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989FCA-21CD-4BAB-9557-CAFC8CA48005}" type="slidenum">
              <a:rPr lang="en-US" altLang="en-US" sz="12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/>
          </a:p>
        </p:txBody>
      </p:sp>
      <p:pic>
        <p:nvPicPr>
          <p:cNvPr id="2" name="slide9" descr="WV OEMS Legislature Interim MTG">
            <a:extLst>
              <a:ext uri="{FF2B5EF4-FFF2-40B4-BE49-F238E27FC236}">
                <a16:creationId xmlns:a16="http://schemas.microsoft.com/office/drawing/2014/main" id="{513A69DA-2FCD-D864-8217-00152AF057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1" b="58899"/>
          <a:stretch/>
        </p:blipFill>
        <p:spPr>
          <a:xfrm>
            <a:off x="234950" y="1378277"/>
            <a:ext cx="8494266" cy="195972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DFCCB90-BF79-DF75-8444-FE5D34C23E34}"/>
              </a:ext>
            </a:extLst>
          </p:cNvPr>
          <p:cNvGrpSpPr/>
          <p:nvPr/>
        </p:nvGrpSpPr>
        <p:grpSpPr>
          <a:xfrm>
            <a:off x="274067" y="3338004"/>
            <a:ext cx="8416031" cy="3108833"/>
            <a:chOff x="274067" y="3338004"/>
            <a:chExt cx="8416031" cy="31088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637679-C7AA-CDB0-9511-9EDBD50B6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067" y="3338004"/>
              <a:ext cx="8416031" cy="31088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5920E3E-5918-2ACC-5817-CB9C5D5EFD00}"/>
                </a:ext>
              </a:extLst>
            </p:cNvPr>
            <p:cNvSpPr/>
            <p:nvPr/>
          </p:nvSpPr>
          <p:spPr>
            <a:xfrm>
              <a:off x="7705817" y="3429000"/>
              <a:ext cx="914400" cy="7079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19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370C0E7-9A13-4EB0-8417-7BA25EB87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230188"/>
            <a:ext cx="7569200" cy="460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Vehicle and Staff Requirements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699BF7C3-FDA6-4B38-BBA5-A8EF6B528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6" y="971550"/>
            <a:ext cx="8229600" cy="5194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911 Only Minimum Vehicles per County</a:t>
            </a:r>
          </a:p>
          <a:p>
            <a:pPr marL="914400" lvl="2" indent="0" eaLnBrk="1" hangingPunct="1">
              <a:buSzTx/>
              <a:buFont typeface="Arial" charset="0"/>
              <a:buNone/>
              <a:defRPr/>
            </a:pPr>
            <a:endParaRPr lang="en-US" altLang="en-US" dirty="0"/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60AEBC6C-3A6D-4ABE-9700-299DFF114C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989FCA-21CD-4BAB-9557-CAFC8CA48005}" type="slidenum">
              <a:rPr lang="en-US" altLang="en-US" sz="12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17AFF6-8D3C-4EB0-EBDB-9A9D91D0C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899517"/>
              </p:ext>
            </p:extLst>
          </p:nvPr>
        </p:nvGraphicFramePr>
        <p:xfrm>
          <a:off x="668784" y="1942108"/>
          <a:ext cx="6951216" cy="2960748"/>
        </p:xfrm>
        <a:graphic>
          <a:graphicData uri="http://schemas.openxmlformats.org/drawingml/2006/table">
            <a:tbl>
              <a:tblPr/>
              <a:tblGrid>
                <a:gridCol w="1922543">
                  <a:extLst>
                    <a:ext uri="{9D8B030D-6E8A-4147-A177-3AD203B41FA5}">
                      <a16:colId xmlns:a16="http://schemas.microsoft.com/office/drawing/2014/main" val="1269235608"/>
                    </a:ext>
                  </a:extLst>
                </a:gridCol>
                <a:gridCol w="1044920">
                  <a:extLst>
                    <a:ext uri="{9D8B030D-6E8A-4147-A177-3AD203B41FA5}">
                      <a16:colId xmlns:a16="http://schemas.microsoft.com/office/drawing/2014/main" val="2715577100"/>
                    </a:ext>
                  </a:extLst>
                </a:gridCol>
                <a:gridCol w="2672581">
                  <a:extLst>
                    <a:ext uri="{9D8B030D-6E8A-4147-A177-3AD203B41FA5}">
                      <a16:colId xmlns:a16="http://schemas.microsoft.com/office/drawing/2014/main" val="1698052068"/>
                    </a:ext>
                  </a:extLst>
                </a:gridCol>
                <a:gridCol w="1311172">
                  <a:extLst>
                    <a:ext uri="{9D8B030D-6E8A-4147-A177-3AD203B41FA5}">
                      <a16:colId xmlns:a16="http://schemas.microsoft.com/office/drawing/2014/main" val="1662356102"/>
                    </a:ext>
                  </a:extLst>
                </a:gridCol>
              </a:tblGrid>
              <a:tr h="412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 Response Volume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Vehicles Required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75867"/>
                  </a:ext>
                </a:extLst>
              </a:tr>
              <a:tr h="412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Barbour County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51784"/>
                  </a:ext>
                </a:extLst>
              </a:tr>
              <a:tr h="412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Berkeley County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129,490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53777"/>
                  </a:ext>
                </a:extLst>
              </a:tr>
              <a:tr h="412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 County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099291"/>
                  </a:ext>
                </a:extLst>
              </a:tr>
              <a:tr h="412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Braxton County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596582"/>
                  </a:ext>
                </a:extLst>
              </a:tr>
              <a:tr h="412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Brooke County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135980"/>
                  </a:ext>
                </a:extLst>
              </a:tr>
              <a:tr h="412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Cabell County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825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0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370C0E7-9A13-4EB0-8417-7BA25EB87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230188"/>
            <a:ext cx="7569200" cy="460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Response Time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699BF7C3-FDA6-4B38-BBA5-A8EF6B528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6" y="909406"/>
            <a:ext cx="8229600" cy="5194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911 Responses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60AEBC6C-3A6D-4ABE-9700-299DFF114C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989FCA-21CD-4BAB-9557-CAFC8CA48005}" type="slidenum">
              <a:rPr lang="en-US" altLang="en-US" sz="12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0C9535-A137-9061-EF78-28DC2F013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597270"/>
              </p:ext>
            </p:extLst>
          </p:nvPr>
        </p:nvGraphicFramePr>
        <p:xfrm>
          <a:off x="577048" y="1503880"/>
          <a:ext cx="4216892" cy="1855861"/>
        </p:xfrm>
        <a:graphic>
          <a:graphicData uri="http://schemas.openxmlformats.org/drawingml/2006/table">
            <a:tbl>
              <a:tblPr/>
              <a:tblGrid>
                <a:gridCol w="1094548">
                  <a:extLst>
                    <a:ext uri="{9D8B030D-6E8A-4147-A177-3AD203B41FA5}">
                      <a16:colId xmlns:a16="http://schemas.microsoft.com/office/drawing/2014/main" val="3378295876"/>
                    </a:ext>
                  </a:extLst>
                </a:gridCol>
                <a:gridCol w="1958666">
                  <a:extLst>
                    <a:ext uri="{9D8B030D-6E8A-4147-A177-3AD203B41FA5}">
                      <a16:colId xmlns:a16="http://schemas.microsoft.com/office/drawing/2014/main" val="1904493698"/>
                    </a:ext>
                  </a:extLst>
                </a:gridCol>
                <a:gridCol w="1163678">
                  <a:extLst>
                    <a:ext uri="{9D8B030D-6E8A-4147-A177-3AD203B41FA5}">
                      <a16:colId xmlns:a16="http://schemas.microsoft.com/office/drawing/2014/main" val="869448295"/>
                    </a:ext>
                  </a:extLst>
                </a:gridCol>
              </a:tblGrid>
              <a:tr h="35880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 Average Response Time (minute)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941625"/>
                  </a:ext>
                </a:extLst>
              </a:tr>
              <a:tr h="25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Response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989518"/>
                  </a:ext>
                </a:extLst>
              </a:tr>
              <a:tr h="2474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Ohio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489169"/>
                  </a:ext>
                </a:extLst>
              </a:tr>
              <a:tr h="2474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Jefferson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907782"/>
                  </a:ext>
                </a:extLst>
              </a:tr>
              <a:tr h="2474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Hancock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00332"/>
                  </a:ext>
                </a:extLst>
              </a:tr>
              <a:tr h="2474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Berkeley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565368"/>
                  </a:ext>
                </a:extLst>
              </a:tr>
              <a:tr h="2474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Kanawha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10878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C47567-C412-A32E-3DF4-DA7C7AA81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033146"/>
              </p:ext>
            </p:extLst>
          </p:nvPr>
        </p:nvGraphicFramePr>
        <p:xfrm>
          <a:off x="4021584" y="3982072"/>
          <a:ext cx="4367811" cy="1966522"/>
        </p:xfrm>
        <a:graphic>
          <a:graphicData uri="http://schemas.openxmlformats.org/drawingml/2006/table">
            <a:tbl>
              <a:tblPr/>
              <a:tblGrid>
                <a:gridCol w="1133721">
                  <a:extLst>
                    <a:ext uri="{9D8B030D-6E8A-4147-A177-3AD203B41FA5}">
                      <a16:colId xmlns:a16="http://schemas.microsoft.com/office/drawing/2014/main" val="2647697596"/>
                    </a:ext>
                  </a:extLst>
                </a:gridCol>
                <a:gridCol w="2028765">
                  <a:extLst>
                    <a:ext uri="{9D8B030D-6E8A-4147-A177-3AD203B41FA5}">
                      <a16:colId xmlns:a16="http://schemas.microsoft.com/office/drawing/2014/main" val="2370597623"/>
                    </a:ext>
                  </a:extLst>
                </a:gridCol>
                <a:gridCol w="1205325">
                  <a:extLst>
                    <a:ext uri="{9D8B030D-6E8A-4147-A177-3AD203B41FA5}">
                      <a16:colId xmlns:a16="http://schemas.microsoft.com/office/drawing/2014/main" val="2008071681"/>
                    </a:ext>
                  </a:extLst>
                </a:gridCol>
              </a:tblGrid>
              <a:tr h="3801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Worst Average Response Time (minute)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290868"/>
                  </a:ext>
                </a:extLst>
              </a:tr>
              <a:tr h="2753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Average Response 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325786"/>
                  </a:ext>
                </a:extLst>
              </a:tr>
              <a:tr h="2622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Wirt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270714"/>
                  </a:ext>
                </a:extLst>
              </a:tr>
              <a:tr h="2622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McDowell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707661"/>
                  </a:ext>
                </a:extLst>
              </a:tr>
              <a:tr h="2622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Summers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420542"/>
                  </a:ext>
                </a:extLst>
              </a:tr>
              <a:tr h="2622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455418"/>
                  </a:ext>
                </a:extLst>
              </a:tr>
              <a:tr h="2622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Pendleton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524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FD1DAEB-2F2E-ED08-4AD7-DBC7EC4F9B58}"/>
              </a:ext>
            </a:extLst>
          </p:cNvPr>
          <p:cNvSpPr txBox="1"/>
          <p:nvPr/>
        </p:nvSpPr>
        <p:spPr>
          <a:xfrm>
            <a:off x="5184559" y="1375163"/>
            <a:ext cx="3204836" cy="2098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rgbClr val="302C41"/>
                </a:solidFill>
                <a:effectLst/>
                <a:latin typeface="Aspira Webfont"/>
              </a:rPr>
              <a:t>Ambulance response time is measured as the time (in minutes) between the initial call to emergency medical services (EMS) and when the patient is reached by ambulance. </a:t>
            </a:r>
          </a:p>
        </p:txBody>
      </p:sp>
    </p:spTree>
    <p:extLst>
      <p:ext uri="{BB962C8B-B14F-4D97-AF65-F5344CB8AC3E}">
        <p14:creationId xmlns:p14="http://schemas.microsoft.com/office/powerpoint/2010/main" val="12107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370C0E7-9A13-4EB0-8417-7BA25EB87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230188"/>
            <a:ext cx="7569200" cy="460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Time on Task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699BF7C3-FDA6-4B38-BBA5-A8EF6B528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6" y="909406"/>
            <a:ext cx="8229600" cy="5194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911 Responses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60AEBC6C-3A6D-4ABE-9700-299DFF114C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989FCA-21CD-4BAB-9557-CAFC8CA48005}" type="slidenum">
              <a:rPr lang="en-US" altLang="en-US" sz="12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0C9535-A137-9061-EF78-28DC2F013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856198"/>
              </p:ext>
            </p:extLst>
          </p:nvPr>
        </p:nvGraphicFramePr>
        <p:xfrm>
          <a:off x="577048" y="1503880"/>
          <a:ext cx="4216892" cy="1855861"/>
        </p:xfrm>
        <a:graphic>
          <a:graphicData uri="http://schemas.openxmlformats.org/drawingml/2006/table">
            <a:tbl>
              <a:tblPr/>
              <a:tblGrid>
                <a:gridCol w="1094548">
                  <a:extLst>
                    <a:ext uri="{9D8B030D-6E8A-4147-A177-3AD203B41FA5}">
                      <a16:colId xmlns:a16="http://schemas.microsoft.com/office/drawing/2014/main" val="3378295876"/>
                    </a:ext>
                  </a:extLst>
                </a:gridCol>
                <a:gridCol w="1958666">
                  <a:extLst>
                    <a:ext uri="{9D8B030D-6E8A-4147-A177-3AD203B41FA5}">
                      <a16:colId xmlns:a16="http://schemas.microsoft.com/office/drawing/2014/main" val="1904493698"/>
                    </a:ext>
                  </a:extLst>
                </a:gridCol>
                <a:gridCol w="1163678">
                  <a:extLst>
                    <a:ext uri="{9D8B030D-6E8A-4147-A177-3AD203B41FA5}">
                      <a16:colId xmlns:a16="http://schemas.microsoft.com/office/drawing/2014/main" val="869448295"/>
                    </a:ext>
                  </a:extLst>
                </a:gridCol>
              </a:tblGrid>
              <a:tr h="35880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 Time on Task(minute)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941625"/>
                  </a:ext>
                </a:extLst>
              </a:tr>
              <a:tr h="25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Time on Task (TOT)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989518"/>
                  </a:ext>
                </a:extLst>
              </a:tr>
              <a:tr h="2474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Upshur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489169"/>
                  </a:ext>
                </a:extLst>
              </a:tr>
              <a:tr h="2474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Wood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907782"/>
                  </a:ext>
                </a:extLst>
              </a:tr>
              <a:tr h="2474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Hancock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00332"/>
                  </a:ext>
                </a:extLst>
              </a:tr>
              <a:tr h="2474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Randolph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565368"/>
                  </a:ext>
                </a:extLst>
              </a:tr>
              <a:tr h="2474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Berkeley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10878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C47567-C412-A32E-3DF4-DA7C7AA81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195714"/>
              </p:ext>
            </p:extLst>
          </p:nvPr>
        </p:nvGraphicFramePr>
        <p:xfrm>
          <a:off x="4181384" y="3954215"/>
          <a:ext cx="4216892" cy="1882185"/>
        </p:xfrm>
        <a:graphic>
          <a:graphicData uri="http://schemas.openxmlformats.org/drawingml/2006/table">
            <a:tbl>
              <a:tblPr/>
              <a:tblGrid>
                <a:gridCol w="1094548">
                  <a:extLst>
                    <a:ext uri="{9D8B030D-6E8A-4147-A177-3AD203B41FA5}">
                      <a16:colId xmlns:a16="http://schemas.microsoft.com/office/drawing/2014/main" val="2647697596"/>
                    </a:ext>
                  </a:extLst>
                </a:gridCol>
                <a:gridCol w="1958666">
                  <a:extLst>
                    <a:ext uri="{9D8B030D-6E8A-4147-A177-3AD203B41FA5}">
                      <a16:colId xmlns:a16="http://schemas.microsoft.com/office/drawing/2014/main" val="2370597623"/>
                    </a:ext>
                  </a:extLst>
                </a:gridCol>
                <a:gridCol w="1163678">
                  <a:extLst>
                    <a:ext uri="{9D8B030D-6E8A-4147-A177-3AD203B41FA5}">
                      <a16:colId xmlns:a16="http://schemas.microsoft.com/office/drawing/2014/main" val="2008071681"/>
                    </a:ext>
                  </a:extLst>
                </a:gridCol>
              </a:tblGrid>
              <a:tr h="380194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Worst Time on Task(minute)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290868"/>
                  </a:ext>
                </a:extLst>
              </a:tr>
              <a:tr h="2753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Time on Task (TOT)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325786"/>
                  </a:ext>
                </a:extLst>
              </a:tr>
              <a:tr h="26220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Pleasants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270714"/>
                  </a:ext>
                </a:extLst>
              </a:tr>
              <a:tr h="26220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Doddridge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707661"/>
                  </a:ext>
                </a:extLst>
              </a:tr>
              <a:tr h="26220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Ritchie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420542"/>
                  </a:ext>
                </a:extLst>
              </a:tr>
              <a:tr h="26220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Wyoming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455418"/>
                  </a:ext>
                </a:extLst>
              </a:tr>
              <a:tr h="17786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Pendleton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524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D4362E2-5ED4-C270-130D-723BA5A89829}"/>
              </a:ext>
            </a:extLst>
          </p:cNvPr>
          <p:cNvSpPr txBox="1"/>
          <p:nvPr/>
        </p:nvSpPr>
        <p:spPr>
          <a:xfrm>
            <a:off x="5299969" y="1503880"/>
            <a:ext cx="3027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on Task is measured in minutes as the time from when an ambulance begins its response to the time when the ambulance is available to respond to another call</a:t>
            </a:r>
          </a:p>
        </p:txBody>
      </p:sp>
    </p:spTree>
    <p:extLst>
      <p:ext uri="{BB962C8B-B14F-4D97-AF65-F5344CB8AC3E}">
        <p14:creationId xmlns:p14="http://schemas.microsoft.com/office/powerpoint/2010/main" val="304155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370C0E7-9A13-4EB0-8417-7BA25EB87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230188"/>
            <a:ext cx="7569200" cy="460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Mutual Aid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699BF7C3-FDA6-4B38-BBA5-A8EF6B52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Mutual Aid Given and by County</a:t>
            </a:r>
          </a:p>
          <a:p>
            <a:pPr marL="914400" lvl="2" indent="0" eaLnBrk="1" hangingPunct="1">
              <a:buSzTx/>
              <a:buFont typeface="Arial" charset="0"/>
              <a:buNone/>
              <a:defRPr/>
            </a:pPr>
            <a:endParaRPr lang="en-US" altLang="en-US" dirty="0"/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60AEBC6C-3A6D-4ABE-9700-299DFF114C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989FCA-21CD-4BAB-9557-CAFC8CA48005}" type="slidenum">
              <a:rPr lang="en-US" altLang="en-US" sz="12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910BCAD-F3B1-3FCD-DEF5-87A0F138A5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7690465"/>
              </p:ext>
            </p:extLst>
          </p:nvPr>
        </p:nvGraphicFramePr>
        <p:xfrm>
          <a:off x="1233996" y="1542804"/>
          <a:ext cx="6386004" cy="434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274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CEA69-4E14-EC5B-3B23-F01665B7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Reimbursement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BCFCAB2-DB8A-9845-561D-C39F09F3F6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636178"/>
              </p:ext>
            </p:extLst>
          </p:nvPr>
        </p:nvGraphicFramePr>
        <p:xfrm>
          <a:off x="457199" y="971550"/>
          <a:ext cx="8349449" cy="519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1629A-0C0A-1BD7-86BB-8C148E928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91309-0D5D-4709-AE62-D3B69CCAB3A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86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CEA69-4E14-EC5B-3B23-F01665B7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Reimbursement Example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BCFCAB2-DB8A-9845-561D-C39F09F3F6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106473"/>
              </p:ext>
            </p:extLst>
          </p:nvPr>
        </p:nvGraphicFramePr>
        <p:xfrm>
          <a:off x="457200" y="971550"/>
          <a:ext cx="4576439" cy="519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1629A-0C0A-1BD7-86BB-8C148E928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91309-0D5D-4709-AE62-D3B69CCAB3AD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D54EBC-2D61-B254-4B31-DF45581AEFF9}"/>
              </a:ext>
            </a:extLst>
          </p:cNvPr>
          <p:cNvSpPr txBox="1"/>
          <p:nvPr/>
        </p:nvSpPr>
        <p:spPr>
          <a:xfrm>
            <a:off x="5194855" y="1028343"/>
            <a:ext cx="33720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Assumes a routine 911 Chest pain call transported 16 miles (average). </a:t>
            </a:r>
          </a:p>
          <a:p>
            <a:endParaRPr lang="en-US" dirty="0"/>
          </a:p>
          <a:p>
            <a:r>
              <a:rPr lang="en-US" b="1" u="sng" dirty="0"/>
              <a:t>ALS Treatment:</a:t>
            </a:r>
          </a:p>
          <a:p>
            <a:r>
              <a:rPr lang="en-US" dirty="0"/>
              <a:t>Oxygen</a:t>
            </a:r>
          </a:p>
          <a:p>
            <a:r>
              <a:rPr lang="en-US" dirty="0"/>
              <a:t>Nitroglycerin</a:t>
            </a:r>
          </a:p>
          <a:p>
            <a:r>
              <a:rPr lang="en-US" dirty="0"/>
              <a:t>intravenous line</a:t>
            </a:r>
          </a:p>
          <a:p>
            <a:r>
              <a:rPr lang="en-US" dirty="0"/>
              <a:t>12-Lead electrocardiogram</a:t>
            </a:r>
          </a:p>
          <a:p>
            <a:r>
              <a:rPr lang="en-US" dirty="0"/>
              <a:t>Pain Management (Fentanyl or Morphine) </a:t>
            </a:r>
          </a:p>
          <a:p>
            <a:endParaRPr lang="en-US" dirty="0"/>
          </a:p>
          <a:p>
            <a:r>
              <a:rPr lang="en-US" b="1" u="sng" dirty="0"/>
              <a:t>BLS Treatment:</a:t>
            </a:r>
          </a:p>
          <a:p>
            <a:r>
              <a:rPr lang="en-US" dirty="0"/>
              <a:t>Oxygen</a:t>
            </a:r>
          </a:p>
          <a:p>
            <a:r>
              <a:rPr lang="en-US" dirty="0"/>
              <a:t>Nitroglycerin</a:t>
            </a:r>
          </a:p>
          <a:p>
            <a:r>
              <a:rPr lang="en-US" dirty="0"/>
              <a:t>12-Lead electrocardiogram</a:t>
            </a:r>
          </a:p>
          <a:p>
            <a:endParaRPr lang="en-US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84566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DHHR_PPT_Template_011414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DHHR_PPT_Template_011414.potx</Template>
  <TotalTime>1043</TotalTime>
  <Words>454</Words>
  <Application>Microsoft Office PowerPoint</Application>
  <PresentationFormat>On-screen Show (4:3)</PresentationFormat>
  <Paragraphs>176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Aspira Webfont</vt:lpstr>
      <vt:lpstr>Calibri</vt:lpstr>
      <vt:lpstr>Playfair Display SC</vt:lpstr>
      <vt:lpstr>Wingdings</vt:lpstr>
      <vt:lpstr>DHHR_PPT_Template_011414</vt:lpstr>
      <vt:lpstr>Joint Committee on Volunteer Fire Departments and Emergency Medical Services </vt:lpstr>
      <vt:lpstr>EMS Response Data</vt:lpstr>
      <vt:lpstr>EMS Services and Regions</vt:lpstr>
      <vt:lpstr>Vehicle and Staff Requirements</vt:lpstr>
      <vt:lpstr>Response Time</vt:lpstr>
      <vt:lpstr>Time on Task</vt:lpstr>
      <vt:lpstr>Mutual Aid</vt:lpstr>
      <vt:lpstr>Reimbursement </vt:lpstr>
      <vt:lpstr>Reimbursement Example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Orth</dc:creator>
  <cp:lastModifiedBy>Cole, Larry W</cp:lastModifiedBy>
  <cp:revision>51</cp:revision>
  <cp:lastPrinted>2013-12-19T16:02:06Z</cp:lastPrinted>
  <dcterms:created xsi:type="dcterms:W3CDTF">2013-12-18T20:24:50Z</dcterms:created>
  <dcterms:modified xsi:type="dcterms:W3CDTF">2023-11-08T19:00:56Z</dcterms:modified>
</cp:coreProperties>
</file>